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9" r:id="rId9"/>
    <p:sldId id="265" r:id="rId10"/>
    <p:sldId id="260" r:id="rId11"/>
    <p:sldId id="261" r:id="rId12"/>
    <p:sldId id="262" r:id="rId13"/>
    <p:sldId id="263" r:id="rId14"/>
    <p:sldId id="270" r:id="rId15"/>
    <p:sldId id="271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80" y="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96834191-C2A9-A242-91DD-A8887F123065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260EE09-66F4-CA47-9801-0D94A0D1CBE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4191-C2A9-A242-91DD-A8887F123065}" type="datetimeFigureOut">
              <a:rPr lang="en-US" smtClean="0"/>
              <a:t>5/28/13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EE09-66F4-CA47-9801-0D94A0D1CBE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4191-C2A9-A242-91DD-A8887F123065}" type="datetimeFigureOut">
              <a:rPr lang="en-US" smtClean="0"/>
              <a:t>5/28/13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EE09-66F4-CA47-9801-0D94A0D1CBE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4191-C2A9-A242-91DD-A8887F123065}" type="datetimeFigureOut">
              <a:rPr lang="en-US" smtClean="0"/>
              <a:t>5/28/13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EE09-66F4-CA47-9801-0D94A0D1C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4191-C2A9-A242-91DD-A8887F123065}" type="datetimeFigureOut">
              <a:rPr lang="en-US" smtClean="0"/>
              <a:t>5/28/13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EE09-66F4-CA47-9801-0D94A0D1C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4191-C2A9-A242-91DD-A8887F123065}" type="datetimeFigureOut">
              <a:rPr lang="en-US" smtClean="0"/>
              <a:t>5/28/13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EE09-66F4-CA47-9801-0D94A0D1C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4191-C2A9-A242-91DD-A8887F123065}" type="datetimeFigureOut">
              <a:rPr lang="en-US" smtClean="0"/>
              <a:t>5/28/13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EE09-66F4-CA47-9801-0D94A0D1CBE4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4191-C2A9-A242-91DD-A8887F123065}" type="datetimeFigureOut">
              <a:rPr lang="en-US" smtClean="0"/>
              <a:t>5/28/13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EE09-66F4-CA47-9801-0D94A0D1C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4191-C2A9-A242-91DD-A8887F123065}" type="datetimeFigureOut">
              <a:rPr lang="en-US" smtClean="0"/>
              <a:t>5/28/13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EE09-66F4-CA47-9801-0D94A0D1CBE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4191-C2A9-A242-91DD-A8887F123065}" type="datetimeFigureOut">
              <a:rPr lang="en-US" smtClean="0"/>
              <a:t>5/28/13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EE09-66F4-CA47-9801-0D94A0D1C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4191-C2A9-A242-91DD-A8887F123065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EE09-66F4-CA47-9801-0D94A0D1C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4191-C2A9-A242-91DD-A8887F123065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EE09-66F4-CA47-9801-0D94A0D1C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4191-C2A9-A242-91DD-A8887F123065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EE09-66F4-CA47-9801-0D94A0D1C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96834191-C2A9-A242-91DD-A8887F123065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260EE09-66F4-CA47-9801-0D94A0D1CBE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4191-C2A9-A242-91DD-A8887F123065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EE09-66F4-CA47-9801-0D94A0D1CBE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4191-C2A9-A242-91DD-A8887F123065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EE09-66F4-CA47-9801-0D94A0D1CBE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4191-C2A9-A242-91DD-A8887F123065}" type="datetimeFigureOut">
              <a:rPr lang="en-US" smtClean="0"/>
              <a:t>5/28/13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EE09-66F4-CA47-9801-0D94A0D1C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4191-C2A9-A242-91DD-A8887F123065}" type="datetimeFigureOut">
              <a:rPr lang="en-US" smtClean="0"/>
              <a:t>5/28/13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EE09-66F4-CA47-9801-0D94A0D1C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4191-C2A9-A242-91DD-A8887F123065}" type="datetimeFigureOut">
              <a:rPr lang="en-US" smtClean="0"/>
              <a:t>5/28/13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EE09-66F4-CA47-9801-0D94A0D1CBE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4191-C2A9-A242-91DD-A8887F123065}" type="datetimeFigureOut">
              <a:rPr lang="en-US" smtClean="0"/>
              <a:t>5/28/13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EE09-66F4-CA47-9801-0D94A0D1CBE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96834191-C2A9-A242-91DD-A8887F123065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260EE09-66F4-CA47-9801-0D94A0D1CB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Relationship Id="rId3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6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Relationship Id="rId3" Type="http://schemas.openxmlformats.org/officeDocument/2006/relationships/image" Target="../media/image4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Relationship Id="rId3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52.jpeg"/><Relationship Id="rId5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5" Type="http://schemas.openxmlformats.org/officeDocument/2006/relationships/image" Target="../media/image57.jpeg"/><Relationship Id="rId6" Type="http://schemas.openxmlformats.org/officeDocument/2006/relationships/image" Target="../media/image58.jpeg"/><Relationship Id="rId7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GLI05gTepk&amp;feature=related" TargetMode="External"/><Relationship Id="rId4" Type="http://schemas.openxmlformats.org/officeDocument/2006/relationships/hyperlink" Target="http://www.youtube.com/watch?v=2VAaJPa2mT4" TargetMode="External"/><Relationship Id="rId5" Type="http://schemas.openxmlformats.org/officeDocument/2006/relationships/image" Target="../media/image34.gif"/><Relationship Id="rId6" Type="http://schemas.openxmlformats.org/officeDocument/2006/relationships/image" Target="../media/image35.jpeg"/><Relationship Id="rId7" Type="http://schemas.openxmlformats.org/officeDocument/2006/relationships/image" Target="../media/image36.jpeg"/><Relationship Id="rId8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87FbOk21ky4&amp;feature=relat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/>
              <a:t>Analyses </a:t>
            </a:r>
            <a:r>
              <a:rPr lang="en-US" sz="2400" dirty="0" err="1" smtClean="0"/>
              <a:t>comparées</a:t>
            </a:r>
            <a:r>
              <a:rPr lang="en-US" sz="2400" dirty="0" smtClean="0"/>
              <a:t> de la pièce </a:t>
            </a:r>
            <a:r>
              <a:rPr lang="en-US" sz="2400" i="1" dirty="0" smtClean="0"/>
              <a:t>Le </a:t>
            </a:r>
            <a:r>
              <a:rPr lang="en-US" sz="2400" i="1" dirty="0" err="1" smtClean="0"/>
              <a:t>Dieu</a:t>
            </a:r>
            <a:r>
              <a:rPr lang="en-US" sz="2400" i="1" dirty="0" smtClean="0"/>
              <a:t> du carnage </a:t>
            </a:r>
            <a:r>
              <a:rPr lang="en-US" sz="2400" dirty="0" smtClean="0"/>
              <a:t>et de </a:t>
            </a:r>
            <a:r>
              <a:rPr lang="en-US" sz="2400" dirty="0" err="1" smtClean="0"/>
              <a:t>l’adaptation</a:t>
            </a:r>
            <a:r>
              <a:rPr lang="en-US" sz="2400" dirty="0" smtClean="0"/>
              <a:t> </a:t>
            </a:r>
            <a:r>
              <a:rPr lang="en-US" sz="2400" dirty="0" err="1" smtClean="0"/>
              <a:t>cinématographique</a:t>
            </a:r>
            <a:r>
              <a:rPr lang="en-US" sz="2400" dirty="0" smtClean="0"/>
              <a:t> </a:t>
            </a:r>
            <a:r>
              <a:rPr lang="en-US" sz="2400" i="1" dirty="0" smtClean="0"/>
              <a:t>Carnage</a:t>
            </a:r>
            <a:r>
              <a:rPr lang="en-US" sz="2400" dirty="0" smtClean="0"/>
              <a:t> (Roman Polanski, 2011)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arn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56" y="243088"/>
            <a:ext cx="2954130" cy="2717800"/>
          </a:xfrm>
          <a:prstGeom prst="rect">
            <a:avLst/>
          </a:prstGeom>
        </p:spPr>
      </p:pic>
      <p:pic>
        <p:nvPicPr>
          <p:cNvPr id="5" name="Picture 4" descr="th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272" y="266700"/>
            <a:ext cx="2286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88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976" r="3976"/>
          <a:stretch>
            <a:fillRect/>
          </a:stretch>
        </p:blipFill>
        <p:spPr>
          <a:xfrm>
            <a:off x="914400" y="503238"/>
            <a:ext cx="3173405" cy="229446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503238"/>
            <a:ext cx="3594100" cy="218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929467"/>
            <a:ext cx="3556000" cy="2273300"/>
          </a:xfrm>
          <a:prstGeom prst="rect">
            <a:avLst/>
          </a:prstGeom>
        </p:spPr>
      </p:pic>
      <p:pic>
        <p:nvPicPr>
          <p:cNvPr id="3" name="Picture 2" descr="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533" y="2929467"/>
            <a:ext cx="3217333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24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19643"/>
            <a:ext cx="7313613" cy="4056062"/>
          </a:xfrm>
        </p:spPr>
        <p:txBody>
          <a:bodyPr>
            <a:normAutofit/>
          </a:bodyPr>
          <a:lstStyle/>
          <a:p>
            <a:pPr algn="just"/>
            <a:r>
              <a:rPr lang="en-US" sz="1800" dirty="0" err="1" smtClean="0"/>
              <a:t>Est-ce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le film </a:t>
            </a:r>
            <a:r>
              <a:rPr lang="en-US" sz="1800" dirty="0" err="1" smtClean="0"/>
              <a:t>réussit</a:t>
            </a:r>
            <a:r>
              <a:rPr lang="en-US" sz="1800" dirty="0" smtClean="0"/>
              <a:t> </a:t>
            </a:r>
            <a:r>
              <a:rPr lang="en-US" sz="1800" dirty="0" err="1" smtClean="0"/>
              <a:t>à</a:t>
            </a:r>
            <a:r>
              <a:rPr lang="en-US" sz="1800" dirty="0" smtClean="0"/>
              <a:t> </a:t>
            </a:r>
            <a:r>
              <a:rPr lang="en-US" sz="1800" dirty="0" err="1" smtClean="0"/>
              <a:t>bien</a:t>
            </a:r>
            <a:r>
              <a:rPr lang="en-US" sz="1800" dirty="0" smtClean="0"/>
              <a:t> </a:t>
            </a:r>
            <a:r>
              <a:rPr lang="en-US" sz="1800" dirty="0" err="1" smtClean="0"/>
              <a:t>reproduire</a:t>
            </a:r>
            <a:r>
              <a:rPr lang="en-US" sz="1800" dirty="0" smtClean="0"/>
              <a:t> </a:t>
            </a:r>
            <a:r>
              <a:rPr lang="en-US" sz="1800" dirty="0" err="1" smtClean="0"/>
              <a:t>l’espace</a:t>
            </a:r>
            <a:r>
              <a:rPr lang="en-US" sz="1800" dirty="0" smtClean="0"/>
              <a:t> </a:t>
            </a:r>
            <a:r>
              <a:rPr lang="en-US" sz="1800" dirty="0" err="1" smtClean="0"/>
              <a:t>dramatique</a:t>
            </a:r>
            <a:r>
              <a:rPr lang="en-US" sz="1800" dirty="0" smtClean="0"/>
              <a:t> </a:t>
            </a:r>
            <a:r>
              <a:rPr lang="en-US" sz="1800" dirty="0" err="1" smtClean="0"/>
              <a:t>créé</a:t>
            </a:r>
            <a:r>
              <a:rPr lang="en-US" sz="1800" dirty="0" smtClean="0"/>
              <a:t> </a:t>
            </a:r>
            <a:r>
              <a:rPr lang="en-US" sz="1800" dirty="0" err="1" smtClean="0"/>
              <a:t>dans</a:t>
            </a:r>
            <a:r>
              <a:rPr lang="en-US" sz="1800" dirty="0" smtClean="0"/>
              <a:t> la pièce? </a:t>
            </a:r>
            <a:r>
              <a:rPr lang="en-US" sz="1800" dirty="0" err="1" smtClean="0"/>
              <a:t>Est-ce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l’on</a:t>
            </a:r>
            <a:r>
              <a:rPr lang="en-US" sz="1800" dirty="0" smtClean="0"/>
              <a:t> </a:t>
            </a:r>
            <a:r>
              <a:rPr lang="en-US" sz="1800" dirty="0" err="1" smtClean="0"/>
              <a:t>retrouve</a:t>
            </a:r>
            <a:r>
              <a:rPr lang="en-US" sz="1800" dirty="0" smtClean="0"/>
              <a:t> les </a:t>
            </a:r>
            <a:r>
              <a:rPr lang="en-US" sz="1800" dirty="0" err="1" smtClean="0"/>
              <a:t>mêmes</a:t>
            </a:r>
            <a:r>
              <a:rPr lang="en-US" sz="1800" dirty="0" smtClean="0"/>
              <a:t> tensions entre les </a:t>
            </a:r>
            <a:r>
              <a:rPr lang="en-US" sz="1800" dirty="0" err="1" smtClean="0"/>
              <a:t>personnages</a:t>
            </a:r>
            <a:r>
              <a:rPr lang="en-US" sz="1800" dirty="0" smtClean="0"/>
              <a:t>? </a:t>
            </a:r>
            <a:r>
              <a:rPr lang="en-US" sz="1800" dirty="0" err="1" smtClean="0"/>
              <a:t>Est-ce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l’on</a:t>
            </a:r>
            <a:r>
              <a:rPr lang="en-US" sz="1800" dirty="0" smtClean="0"/>
              <a:t> </a:t>
            </a:r>
            <a:r>
              <a:rPr lang="en-US" sz="1800" dirty="0" err="1" smtClean="0"/>
              <a:t>retrouve</a:t>
            </a:r>
            <a:r>
              <a:rPr lang="en-US" sz="1800" dirty="0" smtClean="0"/>
              <a:t> la </a:t>
            </a:r>
            <a:r>
              <a:rPr lang="en-US" sz="1800" dirty="0" err="1" smtClean="0"/>
              <a:t>même</a:t>
            </a:r>
            <a:r>
              <a:rPr lang="en-US" sz="1800" dirty="0" smtClean="0"/>
              <a:t> importance des </a:t>
            </a:r>
            <a:r>
              <a:rPr lang="en-US" sz="1800" dirty="0" err="1" smtClean="0"/>
              <a:t>objets</a:t>
            </a:r>
            <a:r>
              <a:rPr lang="en-US" sz="1800" dirty="0" smtClean="0"/>
              <a:t> </a:t>
            </a:r>
            <a:r>
              <a:rPr lang="en-US" sz="1800" dirty="0" err="1" smtClean="0"/>
              <a:t>dans</a:t>
            </a:r>
            <a:r>
              <a:rPr lang="en-US" sz="1800" dirty="0" smtClean="0"/>
              <a:t> le film?</a:t>
            </a:r>
            <a:endParaRPr lang="en-US" sz="1800" dirty="0"/>
          </a:p>
        </p:txBody>
      </p:sp>
      <p:pic>
        <p:nvPicPr>
          <p:cNvPr id="4" name="Picture 3" descr="images-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266" y="1817573"/>
            <a:ext cx="2480734" cy="1926217"/>
          </a:xfrm>
          <a:prstGeom prst="rect">
            <a:avLst/>
          </a:prstGeom>
        </p:spPr>
      </p:pic>
      <p:pic>
        <p:nvPicPr>
          <p:cNvPr id="5" name="Picture 4" descr="images-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3" y="1817573"/>
            <a:ext cx="2548467" cy="1689744"/>
          </a:xfrm>
          <a:prstGeom prst="rect">
            <a:avLst/>
          </a:prstGeom>
        </p:spPr>
      </p:pic>
      <p:pic>
        <p:nvPicPr>
          <p:cNvPr id="6" name="Picture 5" descr="images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34" y="4021962"/>
            <a:ext cx="3420533" cy="1451738"/>
          </a:xfrm>
          <a:prstGeom prst="rect">
            <a:avLst/>
          </a:prstGeom>
        </p:spPr>
      </p:pic>
      <p:pic>
        <p:nvPicPr>
          <p:cNvPr id="7" name="Picture 6" descr="images-6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724" y="3780581"/>
            <a:ext cx="2389717" cy="1590248"/>
          </a:xfrm>
          <a:prstGeom prst="rect">
            <a:avLst/>
          </a:prstGeom>
        </p:spPr>
      </p:pic>
      <p:pic>
        <p:nvPicPr>
          <p:cNvPr id="8" name="Picture 7" descr="images-7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258" y="1817573"/>
            <a:ext cx="2575450" cy="161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07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/>
              <a:t>La violence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Est-ce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le film </a:t>
            </a:r>
            <a:r>
              <a:rPr lang="en-US" sz="1800" dirty="0" err="1" smtClean="0"/>
              <a:t>reproduit</a:t>
            </a:r>
            <a:r>
              <a:rPr lang="en-US" sz="1800" dirty="0" smtClean="0"/>
              <a:t> </a:t>
            </a:r>
            <a:r>
              <a:rPr lang="en-US" sz="1800" dirty="0" err="1" smtClean="0"/>
              <a:t>efficacement</a:t>
            </a:r>
            <a:r>
              <a:rPr lang="en-US" sz="1800" dirty="0" smtClean="0"/>
              <a:t> la violence physique et </a:t>
            </a:r>
            <a:r>
              <a:rPr lang="en-US" sz="1800" dirty="0" err="1" smtClean="0"/>
              <a:t>verbale</a:t>
            </a:r>
            <a:r>
              <a:rPr lang="en-US" sz="1800" dirty="0" smtClean="0"/>
              <a:t> de la pièce? </a:t>
            </a:r>
            <a:r>
              <a:rPr lang="en-US" sz="1800" dirty="0" err="1" smtClean="0"/>
              <a:t>Est-ce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la violence </a:t>
            </a:r>
            <a:r>
              <a:rPr lang="en-US" sz="1800" dirty="0" err="1" smtClean="0"/>
              <a:t>vous</a:t>
            </a:r>
            <a:r>
              <a:rPr lang="en-US" sz="1800" dirty="0" smtClean="0"/>
              <a:t> </a:t>
            </a:r>
            <a:r>
              <a:rPr lang="en-US" sz="1800" dirty="0" err="1" smtClean="0"/>
              <a:t>paraît</a:t>
            </a:r>
            <a:r>
              <a:rPr lang="en-US" sz="1800" dirty="0" smtClean="0"/>
              <a:t> plus </a:t>
            </a:r>
            <a:r>
              <a:rPr lang="en-US" sz="1800" dirty="0" err="1" smtClean="0"/>
              <a:t>efficace</a:t>
            </a:r>
            <a:r>
              <a:rPr lang="en-US" sz="1800" dirty="0" smtClean="0"/>
              <a:t> (</a:t>
            </a:r>
            <a:r>
              <a:rPr lang="en-US" sz="1800" i="1" dirty="0" smtClean="0"/>
              <a:t>efficient</a:t>
            </a:r>
            <a:r>
              <a:rPr lang="en-US" sz="1800" dirty="0" smtClean="0"/>
              <a:t>) </a:t>
            </a:r>
            <a:r>
              <a:rPr lang="en-US" sz="1800" dirty="0" err="1" smtClean="0"/>
              <a:t>dans</a:t>
            </a:r>
            <a:r>
              <a:rPr lang="en-US" sz="1800" dirty="0" smtClean="0"/>
              <a:t> la pièce </a:t>
            </a:r>
            <a:r>
              <a:rPr lang="en-US" sz="1800" dirty="0" err="1" smtClean="0"/>
              <a:t>ou</a:t>
            </a:r>
            <a:r>
              <a:rPr lang="en-US" sz="1800" dirty="0" smtClean="0"/>
              <a:t> </a:t>
            </a:r>
            <a:r>
              <a:rPr lang="en-US" sz="1800" dirty="0" err="1" smtClean="0"/>
              <a:t>dans</a:t>
            </a:r>
            <a:r>
              <a:rPr lang="en-US" sz="1800" dirty="0" smtClean="0"/>
              <a:t> le film? </a:t>
            </a:r>
            <a:r>
              <a:rPr lang="en-US" sz="1800" dirty="0" err="1" smtClean="0"/>
              <a:t>Pourquoi</a:t>
            </a:r>
            <a:r>
              <a:rPr lang="en-US" sz="1800" dirty="0" smtClean="0"/>
              <a:t>?</a:t>
            </a:r>
            <a:endParaRPr lang="en-US" sz="1800" dirty="0"/>
          </a:p>
        </p:txBody>
      </p:sp>
      <p:pic>
        <p:nvPicPr>
          <p:cNvPr id="7" name="Picture 6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142040"/>
            <a:ext cx="3287183" cy="1408793"/>
          </a:xfrm>
          <a:prstGeom prst="rect">
            <a:avLst/>
          </a:prstGeom>
        </p:spPr>
      </p:pic>
      <p:pic>
        <p:nvPicPr>
          <p:cNvPr id="8" name="Picture 7" descr="images-7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417" y="264795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95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err="1" smtClean="0"/>
              <a:t>L’importance</a:t>
            </a:r>
            <a:r>
              <a:rPr lang="en-US" sz="2000" b="1" dirty="0" smtClean="0"/>
              <a:t> du corps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Nous </a:t>
            </a:r>
            <a:r>
              <a:rPr lang="en-US" sz="1800" dirty="0" err="1" smtClean="0"/>
              <a:t>avons</a:t>
            </a:r>
            <a:r>
              <a:rPr lang="en-US" sz="1800" dirty="0" smtClean="0"/>
              <a:t> vu </a:t>
            </a:r>
            <a:r>
              <a:rPr lang="en-US" sz="1800" dirty="0" err="1" smtClean="0"/>
              <a:t>l’importance</a:t>
            </a:r>
            <a:r>
              <a:rPr lang="en-US" sz="1800" dirty="0" smtClean="0"/>
              <a:t> du corps </a:t>
            </a:r>
            <a:r>
              <a:rPr lang="en-US" sz="1800" dirty="0" err="1" smtClean="0"/>
              <a:t>dans</a:t>
            </a:r>
            <a:r>
              <a:rPr lang="en-US" sz="1800" dirty="0" smtClean="0"/>
              <a:t> la pièce de Reza. </a:t>
            </a:r>
            <a:r>
              <a:rPr lang="en-US" sz="1800" dirty="0" err="1" smtClean="0"/>
              <a:t>Est-ce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le corps </a:t>
            </a:r>
            <a:r>
              <a:rPr lang="en-US" sz="1800" dirty="0" err="1" smtClean="0"/>
              <a:t>joue</a:t>
            </a:r>
            <a:r>
              <a:rPr lang="en-US" sz="1800" dirty="0" smtClean="0"/>
              <a:t> un </a:t>
            </a:r>
            <a:r>
              <a:rPr lang="en-US" sz="1800" dirty="0" err="1" smtClean="0"/>
              <a:t>rôle</a:t>
            </a:r>
            <a:r>
              <a:rPr lang="en-US" sz="1800" dirty="0" smtClean="0"/>
              <a:t> </a:t>
            </a:r>
            <a:r>
              <a:rPr lang="en-US" sz="1800" dirty="0" err="1" smtClean="0"/>
              <a:t>aussi</a:t>
            </a:r>
            <a:r>
              <a:rPr lang="en-US" sz="1800" dirty="0" smtClean="0"/>
              <a:t> important </a:t>
            </a:r>
            <a:r>
              <a:rPr lang="en-US" sz="1800" dirty="0" err="1" smtClean="0"/>
              <a:t>dans</a:t>
            </a:r>
            <a:r>
              <a:rPr lang="en-US" sz="1800" dirty="0" smtClean="0"/>
              <a:t> le film? </a:t>
            </a:r>
            <a:r>
              <a:rPr lang="en-US" sz="1800" dirty="0" err="1" smtClean="0"/>
              <a:t>Expliquez</a:t>
            </a:r>
            <a:r>
              <a:rPr lang="en-US" sz="1800" dirty="0" smtClean="0"/>
              <a:t> </a:t>
            </a:r>
            <a:r>
              <a:rPr lang="en-US" sz="1800" dirty="0" err="1" smtClean="0"/>
              <a:t>votre</a:t>
            </a:r>
            <a:r>
              <a:rPr lang="en-US" sz="1800" dirty="0" smtClean="0"/>
              <a:t> point de </a:t>
            </a:r>
            <a:r>
              <a:rPr lang="en-US" sz="1800" dirty="0" err="1" smtClean="0"/>
              <a:t>vue</a:t>
            </a:r>
            <a:r>
              <a:rPr lang="en-US" sz="1800" dirty="0" smtClean="0"/>
              <a:t>. </a:t>
            </a:r>
            <a:endParaRPr lang="en-US" sz="1800" dirty="0"/>
          </a:p>
        </p:txBody>
      </p:sp>
      <p:pic>
        <p:nvPicPr>
          <p:cNvPr id="4" name="Picture 3" descr="Carnag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67" y="3198283"/>
            <a:ext cx="3420533" cy="1934920"/>
          </a:xfrm>
          <a:prstGeom prst="rect">
            <a:avLst/>
          </a:prstGeom>
        </p:spPr>
      </p:pic>
      <p:pic>
        <p:nvPicPr>
          <p:cNvPr id="5" name="Picture 4" descr="CARNAGE-WINSLET-VOMIT_3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946" y="3198283"/>
            <a:ext cx="2904067" cy="217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14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/>
              <a:t>Importance du </a:t>
            </a:r>
            <a:r>
              <a:rPr lang="en-US" sz="2000" b="1" dirty="0" err="1" smtClean="0"/>
              <a:t>langage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corporel</a:t>
            </a:r>
            <a:r>
              <a:rPr lang="en-US" sz="2000" b="1" dirty="0" smtClean="0"/>
              <a:t> qui </a:t>
            </a:r>
            <a:r>
              <a:rPr lang="en-US" sz="2000" b="1" dirty="0" err="1" smtClean="0"/>
              <a:t>traduit</a:t>
            </a:r>
            <a:r>
              <a:rPr lang="en-US" sz="2000" b="1" dirty="0" smtClean="0"/>
              <a:t> les </a:t>
            </a:r>
            <a:r>
              <a:rPr lang="en-US" sz="2000" b="1" dirty="0" err="1" smtClean="0"/>
              <a:t>différents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états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psychologiques</a:t>
            </a:r>
            <a:r>
              <a:rPr lang="en-US" sz="2000" b="1" dirty="0" smtClean="0"/>
              <a:t> des </a:t>
            </a:r>
            <a:r>
              <a:rPr lang="en-US" sz="2000" b="1" dirty="0" err="1" smtClean="0"/>
              <a:t>personnages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1800" dirty="0" smtClean="0"/>
              <a:t>(1) Au début, </a:t>
            </a:r>
            <a:r>
              <a:rPr lang="en-US" sz="1800" dirty="0" err="1" smtClean="0"/>
              <a:t>chaque</a:t>
            </a:r>
            <a:r>
              <a:rPr lang="en-US" sz="1800" dirty="0" smtClean="0"/>
              <a:t> </a:t>
            </a:r>
            <a:r>
              <a:rPr lang="en-US" sz="1800" dirty="0" err="1" smtClean="0"/>
              <a:t>personnage</a:t>
            </a:r>
            <a:r>
              <a:rPr lang="en-US" sz="1800" dirty="0" smtClean="0"/>
              <a:t> se </a:t>
            </a:r>
            <a:r>
              <a:rPr lang="en-US" sz="1800" dirty="0" err="1" smtClean="0"/>
              <a:t>comporte</a:t>
            </a:r>
            <a:r>
              <a:rPr lang="en-US" sz="1800" dirty="0" smtClean="0"/>
              <a:t> de </a:t>
            </a:r>
            <a:r>
              <a:rPr lang="en-US" sz="1800" dirty="0" err="1" smtClean="0"/>
              <a:t>façon</a:t>
            </a:r>
            <a:r>
              <a:rPr lang="en-US" sz="1800" dirty="0" smtClean="0"/>
              <a:t> </a:t>
            </a:r>
            <a:r>
              <a:rPr lang="en-US" sz="1800" dirty="0" err="1" smtClean="0"/>
              <a:t>civilisée</a:t>
            </a:r>
            <a:r>
              <a:rPr lang="en-US" sz="1800" dirty="0" smtClean="0"/>
              <a:t> (importance des </a:t>
            </a:r>
            <a:r>
              <a:rPr lang="en-US" sz="1800" dirty="0" err="1" smtClean="0"/>
              <a:t>apparences</a:t>
            </a:r>
            <a:r>
              <a:rPr lang="en-US" sz="1800" dirty="0" smtClean="0"/>
              <a:t>).</a:t>
            </a:r>
            <a:endParaRPr lang="en-US" sz="1800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72" y="2480732"/>
            <a:ext cx="2841128" cy="1890642"/>
          </a:xfrm>
          <a:prstGeom prst="rect">
            <a:avLst/>
          </a:prstGeom>
        </p:spPr>
      </p:pic>
      <p:pic>
        <p:nvPicPr>
          <p:cNvPr id="6" name="Picture 5" descr="images-5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183" y="2480732"/>
            <a:ext cx="44323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60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03238"/>
            <a:ext cx="7313613" cy="40560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1800" dirty="0" smtClean="0"/>
              <a:t>(2) Les corps se </a:t>
            </a:r>
            <a:r>
              <a:rPr lang="en-US" sz="1800" dirty="0" err="1" smtClean="0"/>
              <a:t>relâchent</a:t>
            </a:r>
            <a:r>
              <a:rPr lang="en-US" sz="1800" dirty="0" smtClean="0"/>
              <a:t> </a:t>
            </a:r>
            <a:r>
              <a:rPr lang="en-US" sz="1800" dirty="0" err="1" smtClean="0"/>
              <a:t>à</a:t>
            </a:r>
            <a:r>
              <a:rPr lang="en-US" sz="1800" dirty="0" smtClean="0"/>
              <a:t> </a:t>
            </a:r>
            <a:r>
              <a:rPr lang="en-US" sz="1800" dirty="0" err="1" smtClean="0"/>
              <a:t>mesure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l’histoire</a:t>
            </a:r>
            <a:r>
              <a:rPr lang="en-US" sz="1800" dirty="0" smtClean="0"/>
              <a:t> </a:t>
            </a:r>
            <a:r>
              <a:rPr lang="en-US" sz="1800" dirty="0" err="1" smtClean="0"/>
              <a:t>progresse</a:t>
            </a:r>
            <a:r>
              <a:rPr lang="en-US" sz="1800" dirty="0" smtClean="0"/>
              <a:t> et </a:t>
            </a:r>
            <a:r>
              <a:rPr lang="en-US" sz="1800" dirty="0" err="1" smtClean="0"/>
              <a:t>que</a:t>
            </a:r>
            <a:r>
              <a:rPr lang="en-US" sz="1800" dirty="0" smtClean="0"/>
              <a:t> les masques des </a:t>
            </a:r>
            <a:r>
              <a:rPr lang="en-US" sz="1800" dirty="0" err="1" smtClean="0"/>
              <a:t>personnages</a:t>
            </a:r>
            <a:r>
              <a:rPr lang="en-US" sz="1800" dirty="0" smtClean="0"/>
              <a:t> </a:t>
            </a:r>
            <a:r>
              <a:rPr lang="en-US" sz="1800" dirty="0" err="1" smtClean="0"/>
              <a:t>tombent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 descr="images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371600"/>
            <a:ext cx="2853267" cy="2137196"/>
          </a:xfrm>
          <a:prstGeom prst="rect">
            <a:avLst/>
          </a:prstGeom>
        </p:spPr>
      </p:pic>
      <p:pic>
        <p:nvPicPr>
          <p:cNvPr id="5" name="Picture 4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43" y="1371600"/>
            <a:ext cx="3016770" cy="2000250"/>
          </a:xfrm>
          <a:prstGeom prst="rect">
            <a:avLst/>
          </a:prstGeom>
        </p:spPr>
      </p:pic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3681439"/>
            <a:ext cx="2696633" cy="1755721"/>
          </a:xfrm>
          <a:prstGeom prst="rect">
            <a:avLst/>
          </a:prstGeom>
        </p:spPr>
      </p:pic>
      <p:pic>
        <p:nvPicPr>
          <p:cNvPr id="7" name="Picture 6" descr="images-4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567" y="3750175"/>
            <a:ext cx="3577166" cy="188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2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err="1" smtClean="0"/>
              <a:t>L’adaptation</a:t>
            </a:r>
            <a:r>
              <a:rPr lang="en-US" sz="2000" b="1" dirty="0" smtClean="0"/>
              <a:t> et la question du genre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27138"/>
            <a:ext cx="7313613" cy="4056062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/>
              <a:t>Nous </a:t>
            </a:r>
            <a:r>
              <a:rPr lang="en-US" sz="1800" dirty="0" err="1" smtClean="0"/>
              <a:t>avons</a:t>
            </a:r>
            <a:r>
              <a:rPr lang="en-US" sz="1800" dirty="0" smtClean="0"/>
              <a:t> vu </a:t>
            </a:r>
            <a:r>
              <a:rPr lang="en-US" sz="1800" dirty="0" err="1" smtClean="0"/>
              <a:t>que</a:t>
            </a:r>
            <a:r>
              <a:rPr lang="en-US" sz="1800" dirty="0" smtClean="0"/>
              <a:t> la pièce de Reza </a:t>
            </a:r>
            <a:r>
              <a:rPr lang="en-US" sz="1800" dirty="0" err="1" smtClean="0"/>
              <a:t>n’appartient</a:t>
            </a:r>
            <a:r>
              <a:rPr lang="en-US" sz="1800" dirty="0" smtClean="0"/>
              <a:t> </a:t>
            </a:r>
            <a:r>
              <a:rPr lang="en-US" sz="1800" dirty="0" err="1" smtClean="0"/>
              <a:t>à</a:t>
            </a:r>
            <a:r>
              <a:rPr lang="en-US" sz="1800" dirty="0" smtClean="0"/>
              <a:t> </a:t>
            </a:r>
            <a:r>
              <a:rPr lang="en-US" sz="1800" dirty="0" err="1" smtClean="0"/>
              <a:t>aucun</a:t>
            </a:r>
            <a:r>
              <a:rPr lang="en-US" sz="1800" dirty="0" smtClean="0"/>
              <a:t> genre de </a:t>
            </a:r>
            <a:r>
              <a:rPr lang="en-US" sz="1800" dirty="0" err="1" smtClean="0"/>
              <a:t>façon</a:t>
            </a:r>
            <a:r>
              <a:rPr lang="en-US" sz="1800" dirty="0" smtClean="0"/>
              <a:t> </a:t>
            </a:r>
            <a:r>
              <a:rPr lang="en-US" sz="1800" dirty="0" err="1" smtClean="0"/>
              <a:t>spécifique</a:t>
            </a:r>
            <a:r>
              <a:rPr lang="en-US" sz="1800" dirty="0" smtClean="0"/>
              <a:t>, </a:t>
            </a:r>
            <a:r>
              <a:rPr lang="en-US" sz="1800" dirty="0" err="1" smtClean="0"/>
              <a:t>mais</a:t>
            </a:r>
            <a:r>
              <a:rPr lang="en-US" sz="1800" dirty="0" smtClean="0"/>
              <a:t> </a:t>
            </a:r>
            <a:r>
              <a:rPr lang="en-US" sz="1800" dirty="0" err="1" smtClean="0"/>
              <a:t>qu’elle</a:t>
            </a:r>
            <a:r>
              <a:rPr lang="en-US" sz="1800" dirty="0" smtClean="0"/>
              <a:t> </a:t>
            </a:r>
            <a:r>
              <a:rPr lang="en-US" sz="1800" dirty="0" err="1" smtClean="0"/>
              <a:t>emprunte</a:t>
            </a:r>
            <a:r>
              <a:rPr lang="en-US" sz="1800" dirty="0" smtClean="0"/>
              <a:t> </a:t>
            </a:r>
            <a:r>
              <a:rPr lang="en-US" sz="1800" dirty="0" err="1" smtClean="0"/>
              <a:t>à</a:t>
            </a:r>
            <a:r>
              <a:rPr lang="en-US" sz="1800" dirty="0" smtClean="0"/>
              <a:t> </a:t>
            </a:r>
            <a:r>
              <a:rPr lang="en-US" sz="1800" dirty="0" err="1" smtClean="0"/>
              <a:t>plusieurs</a:t>
            </a:r>
            <a:r>
              <a:rPr lang="en-US" sz="1800" dirty="0" smtClean="0"/>
              <a:t> genres. </a:t>
            </a:r>
            <a:r>
              <a:rPr lang="en-US" sz="1800" dirty="0" err="1" smtClean="0"/>
              <a:t>Est-ce</a:t>
            </a:r>
            <a:r>
              <a:rPr lang="en-US" sz="1800" dirty="0" smtClean="0"/>
              <a:t> la </a:t>
            </a:r>
            <a:r>
              <a:rPr lang="en-US" sz="1800" dirty="0" err="1" smtClean="0"/>
              <a:t>même</a:t>
            </a:r>
            <a:r>
              <a:rPr lang="en-US" sz="1800" dirty="0" smtClean="0"/>
              <a:t> chose pour le film, </a:t>
            </a:r>
            <a:r>
              <a:rPr lang="en-US" sz="1800" dirty="0" err="1" smtClean="0"/>
              <a:t>ou</a:t>
            </a:r>
            <a:r>
              <a:rPr lang="en-US" sz="1800" dirty="0" smtClean="0"/>
              <a:t> </a:t>
            </a:r>
            <a:r>
              <a:rPr lang="en-US" sz="1800" dirty="0" err="1" smtClean="0"/>
              <a:t>bien</a:t>
            </a:r>
            <a:r>
              <a:rPr lang="en-US" sz="1800" dirty="0" smtClean="0"/>
              <a:t> </a:t>
            </a:r>
            <a:r>
              <a:rPr lang="en-US" sz="1800" dirty="0" err="1" smtClean="0"/>
              <a:t>pensez-vous</a:t>
            </a:r>
            <a:r>
              <a:rPr lang="en-US" sz="1800" dirty="0" smtClean="0"/>
              <a:t> </a:t>
            </a:r>
            <a:r>
              <a:rPr lang="en-US" sz="1800" dirty="0" err="1" smtClean="0"/>
              <a:t>qu’il</a:t>
            </a:r>
            <a:r>
              <a:rPr lang="en-US" sz="1800" dirty="0" smtClean="0"/>
              <a:t> </a:t>
            </a:r>
            <a:r>
              <a:rPr lang="en-US" sz="1800" dirty="0" err="1" smtClean="0"/>
              <a:t>appartienne</a:t>
            </a:r>
            <a:r>
              <a:rPr lang="en-US" sz="1800" dirty="0" smtClean="0"/>
              <a:t> </a:t>
            </a:r>
            <a:r>
              <a:rPr lang="en-US" sz="1800" dirty="0" err="1" smtClean="0"/>
              <a:t>à</a:t>
            </a:r>
            <a:r>
              <a:rPr lang="en-US" sz="1800" dirty="0" smtClean="0"/>
              <a:t> un genre </a:t>
            </a:r>
            <a:r>
              <a:rPr lang="en-US" sz="1800" dirty="0" err="1" smtClean="0"/>
              <a:t>bien</a:t>
            </a:r>
            <a:r>
              <a:rPr lang="en-US" sz="1800" dirty="0" smtClean="0"/>
              <a:t> </a:t>
            </a:r>
            <a:r>
              <a:rPr lang="en-US" sz="1800" dirty="0" err="1" smtClean="0"/>
              <a:t>spécifique</a:t>
            </a:r>
            <a:r>
              <a:rPr lang="en-US" sz="1800" dirty="0" smtClean="0"/>
              <a:t> (</a:t>
            </a:r>
            <a:r>
              <a:rPr lang="en-US" sz="1800" dirty="0" err="1" smtClean="0"/>
              <a:t>si</a:t>
            </a:r>
            <a:r>
              <a:rPr lang="en-US" sz="1800" dirty="0" smtClean="0"/>
              <a:t> </a:t>
            </a:r>
            <a:r>
              <a:rPr lang="en-US" sz="1800" dirty="0" err="1" smtClean="0"/>
              <a:t>oui</a:t>
            </a:r>
            <a:r>
              <a:rPr lang="en-US" sz="1800" dirty="0" smtClean="0"/>
              <a:t>, </a:t>
            </a:r>
            <a:r>
              <a:rPr lang="en-US" sz="1800" dirty="0" err="1" smtClean="0"/>
              <a:t>lequel</a:t>
            </a:r>
            <a:r>
              <a:rPr lang="en-US" sz="1800" dirty="0" smtClean="0"/>
              <a:t>)? </a:t>
            </a:r>
            <a:r>
              <a:rPr lang="en-US" sz="1800" dirty="0" err="1" smtClean="0"/>
              <a:t>Quels</a:t>
            </a:r>
            <a:r>
              <a:rPr lang="en-US" sz="1800" dirty="0" smtClean="0"/>
              <a:t> aspects de la pièce </a:t>
            </a:r>
            <a:r>
              <a:rPr lang="en-US" sz="1800" dirty="0" err="1" smtClean="0"/>
              <a:t>sont</a:t>
            </a:r>
            <a:r>
              <a:rPr lang="en-US" sz="1800" dirty="0" smtClean="0"/>
              <a:t> </a:t>
            </a:r>
            <a:r>
              <a:rPr lang="en-US" sz="1800" dirty="0" err="1" smtClean="0"/>
              <a:t>présentés</a:t>
            </a:r>
            <a:r>
              <a:rPr lang="en-US" sz="1800" dirty="0" smtClean="0"/>
              <a:t> par </a:t>
            </a:r>
            <a:r>
              <a:rPr lang="en-US" sz="1800" dirty="0" err="1" smtClean="0"/>
              <a:t>ces</a:t>
            </a:r>
            <a:r>
              <a:rPr lang="en-US" sz="1800" dirty="0" smtClean="0"/>
              <a:t> </a:t>
            </a:r>
            <a:r>
              <a:rPr lang="en-US" sz="1800" dirty="0" err="1" smtClean="0"/>
              <a:t>différentes</a:t>
            </a:r>
            <a:r>
              <a:rPr lang="en-US" sz="1800" dirty="0" smtClean="0"/>
              <a:t> </a:t>
            </a:r>
            <a:r>
              <a:rPr lang="en-US" sz="1800" dirty="0" err="1" smtClean="0"/>
              <a:t>affiches</a:t>
            </a:r>
            <a:r>
              <a:rPr lang="en-US" sz="1800" dirty="0" smtClean="0"/>
              <a:t>?</a:t>
            </a:r>
            <a:endParaRPr lang="en-US" sz="1800" dirty="0"/>
          </a:p>
        </p:txBody>
      </p:sp>
      <p:pic>
        <p:nvPicPr>
          <p:cNvPr id="4" name="Picture 3" descr="th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72" y="2733674"/>
            <a:ext cx="1712913" cy="2283884"/>
          </a:xfrm>
          <a:prstGeom prst="rect">
            <a:avLst/>
          </a:prstGeom>
        </p:spPr>
      </p:pic>
      <p:pic>
        <p:nvPicPr>
          <p:cNvPr id="5" name="Picture 4" descr="th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689" y="2551641"/>
            <a:ext cx="1524000" cy="1524000"/>
          </a:xfrm>
          <a:prstGeom prst="rect">
            <a:avLst/>
          </a:prstGeom>
        </p:spPr>
      </p:pic>
      <p:pic>
        <p:nvPicPr>
          <p:cNvPr id="7" name="Picture 6" descr="th-3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718" y="2561166"/>
            <a:ext cx="1660836" cy="2055284"/>
          </a:xfrm>
          <a:prstGeom prst="rect">
            <a:avLst/>
          </a:prstGeom>
        </p:spPr>
      </p:pic>
      <p:pic>
        <p:nvPicPr>
          <p:cNvPr id="8" name="Picture 7" descr="images-5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956" y="4936067"/>
            <a:ext cx="2567998" cy="1574800"/>
          </a:xfrm>
          <a:prstGeom prst="rect">
            <a:avLst/>
          </a:prstGeom>
        </p:spPr>
      </p:pic>
      <p:pic>
        <p:nvPicPr>
          <p:cNvPr id="9" name="Picture 8" descr="images-6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200" y="3124200"/>
            <a:ext cx="1228896" cy="1904788"/>
          </a:xfrm>
          <a:prstGeom prst="rect">
            <a:avLst/>
          </a:prstGeom>
        </p:spPr>
      </p:pic>
      <p:pic>
        <p:nvPicPr>
          <p:cNvPr id="10" name="Picture 9" descr="images-8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34" y="5173132"/>
            <a:ext cx="1262024" cy="168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2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/>
              <a:t>De </a:t>
            </a:r>
            <a:r>
              <a:rPr lang="en-US" sz="2000" b="1" dirty="0" err="1" smtClean="0"/>
              <a:t>l’écrit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l’écran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l’adaptation</a:t>
            </a:r>
            <a:r>
              <a:rPr lang="en-US" sz="2000" b="1" dirty="0" smtClean="0"/>
              <a:t> du </a:t>
            </a:r>
            <a:r>
              <a:rPr lang="en-US" sz="2000" b="1" dirty="0" err="1" smtClean="0"/>
              <a:t>texte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théâtral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Nous </a:t>
            </a:r>
            <a:r>
              <a:rPr lang="en-US" sz="1800" dirty="0" err="1" smtClean="0"/>
              <a:t>avons</a:t>
            </a:r>
            <a:r>
              <a:rPr lang="en-US" sz="1800" dirty="0" smtClean="0"/>
              <a:t> </a:t>
            </a:r>
            <a:r>
              <a:rPr lang="en-US" sz="1800" dirty="0" err="1" smtClean="0"/>
              <a:t>discuté</a:t>
            </a:r>
            <a:r>
              <a:rPr lang="en-US" sz="1800" dirty="0" smtClean="0"/>
              <a:t> </a:t>
            </a:r>
            <a:r>
              <a:rPr lang="en-US" sz="1800" dirty="0" err="1" smtClean="0"/>
              <a:t>d’aspects</a:t>
            </a:r>
            <a:r>
              <a:rPr lang="en-US" sz="1800" dirty="0" smtClean="0"/>
              <a:t> </a:t>
            </a:r>
            <a:r>
              <a:rPr lang="en-US" sz="1800" dirty="0" err="1" smtClean="0"/>
              <a:t>spécifiques</a:t>
            </a:r>
            <a:r>
              <a:rPr lang="en-US" sz="1800" dirty="0" smtClean="0"/>
              <a:t> de la pièce de </a:t>
            </a:r>
            <a:r>
              <a:rPr lang="en-US" sz="1800" dirty="0" err="1" smtClean="0"/>
              <a:t>Yasmina</a:t>
            </a:r>
            <a:r>
              <a:rPr lang="en-US" sz="1800" dirty="0" smtClean="0"/>
              <a:t> Reza: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800" dirty="0" smtClean="0"/>
              <a:t>Les </a:t>
            </a:r>
            <a:r>
              <a:rPr lang="en-US" sz="1800" dirty="0" err="1" smtClean="0"/>
              <a:t>personnages</a:t>
            </a:r>
            <a:endParaRPr lang="en-US" sz="1800" dirty="0" smtClean="0"/>
          </a:p>
          <a:p>
            <a:pPr marL="342900" indent="-342900">
              <a:buFont typeface="+mj-lt"/>
              <a:buAutoNum type="alphaLcParenR"/>
            </a:pPr>
            <a:r>
              <a:rPr lang="en-US" sz="1800" dirty="0" err="1" smtClean="0"/>
              <a:t>L’importance</a:t>
            </a:r>
            <a:r>
              <a:rPr lang="en-US" sz="1800" dirty="0" smtClean="0"/>
              <a:t> de </a:t>
            </a:r>
            <a:r>
              <a:rPr lang="en-US" sz="1800" dirty="0" err="1" smtClean="0"/>
              <a:t>l’espace</a:t>
            </a:r>
            <a:r>
              <a:rPr lang="en-US" sz="1800" dirty="0" smtClean="0"/>
              <a:t> </a:t>
            </a:r>
            <a:r>
              <a:rPr lang="en-US" sz="1800" dirty="0" err="1" smtClean="0"/>
              <a:t>dans</a:t>
            </a:r>
            <a:r>
              <a:rPr lang="en-US" sz="1800" dirty="0" smtClean="0"/>
              <a:t> la construction </a:t>
            </a:r>
            <a:r>
              <a:rPr lang="en-US" sz="1800" dirty="0" err="1" smtClean="0"/>
              <a:t>dramatique</a:t>
            </a:r>
            <a:endParaRPr lang="en-US" sz="1800" dirty="0" smtClean="0"/>
          </a:p>
          <a:p>
            <a:pPr marL="342900" indent="-342900">
              <a:buFont typeface="+mj-lt"/>
              <a:buAutoNum type="alphaLcParenR"/>
            </a:pPr>
            <a:r>
              <a:rPr lang="en-US" sz="1800" dirty="0" smtClean="0"/>
              <a:t>La violence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800" dirty="0" err="1" smtClean="0"/>
              <a:t>L’importance</a:t>
            </a:r>
            <a:r>
              <a:rPr lang="en-US" sz="1800" dirty="0" smtClean="0"/>
              <a:t> du corps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800" dirty="0" smtClean="0"/>
              <a:t>Les influences des </a:t>
            </a:r>
            <a:r>
              <a:rPr lang="en-US" sz="1800" dirty="0" err="1" smtClean="0"/>
              <a:t>autres</a:t>
            </a:r>
            <a:r>
              <a:rPr lang="en-US" sz="1800" dirty="0" smtClean="0"/>
              <a:t> genres </a:t>
            </a:r>
            <a:r>
              <a:rPr lang="en-US" sz="1800" dirty="0" err="1" smtClean="0"/>
              <a:t>théâtraux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61222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/>
              <a:t>Les </a:t>
            </a:r>
            <a:r>
              <a:rPr lang="en-US" sz="2000" b="1" dirty="0" err="1" smtClean="0"/>
              <a:t>personnages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en-US" sz="1800" dirty="0" err="1" smtClean="0"/>
              <a:t>Quelles</a:t>
            </a:r>
            <a:r>
              <a:rPr lang="en-US" sz="1800" dirty="0" smtClean="0"/>
              <a:t> </a:t>
            </a:r>
            <a:r>
              <a:rPr lang="en-US" sz="1800" dirty="0" err="1" smtClean="0"/>
              <a:t>sont</a:t>
            </a:r>
            <a:r>
              <a:rPr lang="en-US" sz="1800" dirty="0" smtClean="0"/>
              <a:t> les </a:t>
            </a:r>
            <a:r>
              <a:rPr lang="en-US" sz="1800" dirty="0" err="1" smtClean="0"/>
              <a:t>différences</a:t>
            </a:r>
            <a:r>
              <a:rPr lang="en-US" sz="1800" dirty="0" smtClean="0"/>
              <a:t> </a:t>
            </a:r>
            <a:r>
              <a:rPr lang="en-US" sz="1800" dirty="0" err="1" smtClean="0"/>
              <a:t>principales</a:t>
            </a:r>
            <a:r>
              <a:rPr lang="en-US" sz="1800" dirty="0" smtClean="0"/>
              <a:t> entre la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800" dirty="0"/>
              <a:t>p</a:t>
            </a:r>
            <a:r>
              <a:rPr lang="en-US" sz="1800" dirty="0" smtClean="0"/>
              <a:t>ièce et le film par rapport aux </a:t>
            </a:r>
            <a:r>
              <a:rPr lang="en-US" sz="1800" dirty="0" err="1" smtClean="0"/>
              <a:t>personnages</a:t>
            </a:r>
            <a:r>
              <a:rPr lang="en-US" sz="1800" dirty="0" smtClean="0"/>
              <a:t>? </a:t>
            </a:r>
            <a:endParaRPr lang="en-US" sz="1800" dirty="0"/>
          </a:p>
        </p:txBody>
      </p:sp>
      <p:pic>
        <p:nvPicPr>
          <p:cNvPr id="4" name="Picture 3" descr="images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716" y="1455036"/>
            <a:ext cx="2971726" cy="1903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333" y="2487289"/>
            <a:ext cx="2874433" cy="1742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346" y="3979542"/>
            <a:ext cx="2624667" cy="1724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1666" y="4336327"/>
            <a:ext cx="3489867" cy="138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20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33" y="467246"/>
            <a:ext cx="7313613" cy="868362"/>
          </a:xfrm>
        </p:spPr>
        <p:txBody>
          <a:bodyPr/>
          <a:lstStyle/>
          <a:p>
            <a:r>
              <a:rPr lang="en-US" sz="2000" b="1" dirty="0" err="1" smtClean="0"/>
              <a:t>L’espace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dramatique</a:t>
            </a:r>
            <a:endParaRPr lang="en-US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751" b="5751"/>
          <a:stretch>
            <a:fillRect/>
          </a:stretch>
        </p:blipFill>
        <p:spPr>
          <a:xfrm>
            <a:off x="873654" y="1735138"/>
            <a:ext cx="3406869" cy="18894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229" y="1735138"/>
            <a:ext cx="3382054" cy="1989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724582"/>
            <a:ext cx="3797300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0383" y="3965882"/>
            <a:ext cx="35179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47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/>
              <a:t>Comment la </a:t>
            </a:r>
            <a:r>
              <a:rPr lang="en-US" sz="2000" b="1" dirty="0" err="1" smtClean="0"/>
              <a:t>mise</a:t>
            </a:r>
            <a:r>
              <a:rPr lang="en-US" sz="2000" b="1" dirty="0" smtClean="0"/>
              <a:t> en scène </a:t>
            </a:r>
            <a:r>
              <a:rPr lang="en-US" sz="2000" b="1" dirty="0" err="1" smtClean="0"/>
              <a:t>traduit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l’évolution</a:t>
            </a:r>
            <a:r>
              <a:rPr lang="en-US" sz="2000" b="1" dirty="0" smtClean="0"/>
              <a:t> des rapports entre les </a:t>
            </a:r>
            <a:r>
              <a:rPr lang="en-US" sz="2000" b="1" dirty="0" err="1" smtClean="0"/>
              <a:t>personnages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48872"/>
            <a:ext cx="7313613" cy="40560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1800" dirty="0" smtClean="0"/>
              <a:t>(1) Au </a:t>
            </a:r>
            <a:r>
              <a:rPr lang="en-US" sz="1800" dirty="0" err="1" smtClean="0"/>
              <a:t>départ</a:t>
            </a:r>
            <a:r>
              <a:rPr lang="en-US" sz="1800" dirty="0" smtClean="0"/>
              <a:t>, les 2 couples </a:t>
            </a:r>
            <a:r>
              <a:rPr lang="en-US" sz="1800" dirty="0" err="1" smtClean="0"/>
              <a:t>sont</a:t>
            </a:r>
            <a:r>
              <a:rPr lang="en-US" sz="1800" dirty="0" smtClean="0"/>
              <a:t> </a:t>
            </a:r>
            <a:r>
              <a:rPr lang="en-US" sz="1800" dirty="0" err="1" smtClean="0"/>
              <a:t>unis</a:t>
            </a:r>
            <a:r>
              <a:rPr lang="en-US" sz="1800" dirty="0" smtClean="0"/>
              <a:t> </a:t>
            </a:r>
            <a:r>
              <a:rPr lang="en-US" sz="1800" dirty="0" err="1" smtClean="0"/>
              <a:t>dans</a:t>
            </a:r>
            <a:r>
              <a:rPr lang="en-US" sz="1800" dirty="0" smtClean="0"/>
              <a:t> un </a:t>
            </a:r>
            <a:r>
              <a:rPr lang="en-US" sz="1800" dirty="0" err="1" smtClean="0"/>
              <a:t>même</a:t>
            </a:r>
            <a:r>
              <a:rPr lang="en-US" sz="1800" dirty="0" smtClean="0"/>
              <a:t> but. Alan </a:t>
            </a:r>
            <a:r>
              <a:rPr lang="en-US" sz="1800" dirty="0" err="1" smtClean="0"/>
              <a:t>est</a:t>
            </a:r>
            <a:r>
              <a:rPr lang="en-US" sz="1800" dirty="0" smtClean="0"/>
              <a:t> en </a:t>
            </a:r>
            <a:r>
              <a:rPr lang="en-US" sz="1800" dirty="0" err="1" smtClean="0"/>
              <a:t>retrait</a:t>
            </a:r>
            <a:r>
              <a:rPr lang="en-US" sz="1800" dirty="0" smtClean="0"/>
              <a:t>, </a:t>
            </a:r>
            <a:r>
              <a:rPr lang="en-US" sz="1800" dirty="0" err="1" smtClean="0"/>
              <a:t>il</a:t>
            </a:r>
            <a:r>
              <a:rPr lang="en-US" sz="1800" dirty="0" smtClean="0"/>
              <a:t> </a:t>
            </a:r>
            <a:r>
              <a:rPr lang="en-US" sz="1800" dirty="0" err="1" smtClean="0"/>
              <a:t>n’est</a:t>
            </a:r>
            <a:r>
              <a:rPr lang="en-US" sz="1800" dirty="0" smtClean="0"/>
              <a:t> pas </a:t>
            </a:r>
            <a:r>
              <a:rPr lang="en-US" sz="1800" dirty="0" err="1" smtClean="0"/>
              <a:t>aussi</a:t>
            </a:r>
            <a:r>
              <a:rPr lang="en-US" sz="1800" dirty="0" smtClean="0"/>
              <a:t> </a:t>
            </a:r>
            <a:r>
              <a:rPr lang="en-US" sz="1800" dirty="0" err="1" smtClean="0"/>
              <a:t>investit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les </a:t>
            </a:r>
            <a:r>
              <a:rPr lang="en-US" sz="1800" dirty="0" err="1" smtClean="0"/>
              <a:t>autres</a:t>
            </a:r>
            <a:r>
              <a:rPr lang="en-US" sz="1800" dirty="0" smtClean="0"/>
              <a:t> </a:t>
            </a:r>
            <a:r>
              <a:rPr lang="en-US" sz="1800" dirty="0" err="1" smtClean="0"/>
              <a:t>dans</a:t>
            </a:r>
            <a:r>
              <a:rPr lang="en-US" sz="1800" dirty="0" smtClean="0"/>
              <a:t> le </a:t>
            </a:r>
            <a:r>
              <a:rPr lang="en-US" sz="1800" dirty="0" err="1" smtClean="0"/>
              <a:t>problème</a:t>
            </a:r>
            <a:r>
              <a:rPr lang="en-US" sz="1800" dirty="0" smtClean="0"/>
              <a:t>. Penelope </a:t>
            </a:r>
            <a:r>
              <a:rPr lang="en-US" sz="1800" dirty="0" err="1" smtClean="0"/>
              <a:t>est</a:t>
            </a:r>
            <a:r>
              <a:rPr lang="en-US" sz="1800" dirty="0" smtClean="0"/>
              <a:t> la plus </a:t>
            </a:r>
            <a:r>
              <a:rPr lang="en-US" sz="1800" dirty="0" err="1" smtClean="0"/>
              <a:t>impliquée</a:t>
            </a:r>
            <a:r>
              <a:rPr lang="en-US" sz="1800" dirty="0" smtClean="0"/>
              <a:t>, </a:t>
            </a:r>
            <a:r>
              <a:rPr lang="en-US" sz="1800" dirty="0" err="1" smtClean="0"/>
              <a:t>elle</a:t>
            </a:r>
            <a:r>
              <a:rPr lang="en-US" sz="1800" dirty="0" smtClean="0"/>
              <a:t> </a:t>
            </a:r>
            <a:r>
              <a:rPr lang="en-US" sz="1800" dirty="0" err="1" smtClean="0"/>
              <a:t>est</a:t>
            </a:r>
            <a:r>
              <a:rPr lang="en-US" sz="1800" dirty="0" smtClean="0"/>
              <a:t> au premier plan et </a:t>
            </a:r>
            <a:r>
              <a:rPr lang="en-US" sz="1800" dirty="0" err="1" smtClean="0"/>
              <a:t>elle</a:t>
            </a:r>
            <a:r>
              <a:rPr lang="en-US" sz="1800" dirty="0" smtClean="0"/>
              <a:t> </a:t>
            </a:r>
            <a:r>
              <a:rPr lang="en-US" sz="1800" dirty="0" err="1" smtClean="0"/>
              <a:t>écrit</a:t>
            </a:r>
            <a:r>
              <a:rPr lang="en-US" sz="1800" dirty="0" smtClean="0"/>
              <a:t> la </a:t>
            </a:r>
            <a:r>
              <a:rPr lang="en-US" sz="1800" dirty="0" err="1" smtClean="0"/>
              <a:t>lettre</a:t>
            </a:r>
            <a:r>
              <a:rPr lang="en-US" sz="1800" dirty="0" smtClean="0"/>
              <a:t>. </a:t>
            </a:r>
          </a:p>
          <a:p>
            <a:pPr>
              <a:buFont typeface="Arial"/>
              <a:buChar char="•"/>
            </a:pPr>
            <a:endParaRPr lang="en-US" sz="1800" dirty="0" smtClean="0"/>
          </a:p>
          <a:p>
            <a:pPr>
              <a:buFont typeface="Arial"/>
              <a:buChar char="•"/>
            </a:pPr>
            <a:endParaRPr lang="en-US" sz="1800" dirty="0" smtClean="0"/>
          </a:p>
          <a:p>
            <a:pPr>
              <a:buFont typeface="Arial"/>
              <a:buChar char="•"/>
            </a:pPr>
            <a:endParaRPr lang="en-US" sz="1800" dirty="0"/>
          </a:p>
          <a:p>
            <a:pPr>
              <a:buFont typeface="Arial"/>
              <a:buChar char="•"/>
            </a:pPr>
            <a:r>
              <a:rPr lang="en-US" sz="1800" dirty="0" smtClean="0"/>
              <a:t>(2) Les tensions </a:t>
            </a:r>
            <a:r>
              <a:rPr lang="en-US" sz="1800" dirty="0" err="1" smtClean="0"/>
              <a:t>commencent</a:t>
            </a:r>
            <a:r>
              <a:rPr lang="en-US" sz="1800" dirty="0" smtClean="0"/>
              <a:t> </a:t>
            </a:r>
            <a:r>
              <a:rPr lang="en-US" sz="1800" dirty="0" err="1" smtClean="0"/>
              <a:t>à</a:t>
            </a:r>
            <a:r>
              <a:rPr lang="en-US" sz="1800" dirty="0" smtClean="0"/>
              <a:t> </a:t>
            </a:r>
            <a:r>
              <a:rPr lang="en-US" sz="1800" dirty="0" err="1" smtClean="0"/>
              <a:t>naître</a:t>
            </a:r>
            <a:r>
              <a:rPr lang="en-US" sz="1800" dirty="0" smtClean="0"/>
              <a:t> entre les couples par rapport </a:t>
            </a:r>
            <a:r>
              <a:rPr lang="en-US" sz="1800" dirty="0" err="1" smtClean="0"/>
              <a:t>à</a:t>
            </a:r>
            <a:r>
              <a:rPr lang="en-US" sz="1800" dirty="0" smtClean="0"/>
              <a:t> la </a:t>
            </a:r>
            <a:r>
              <a:rPr lang="en-US" sz="1800" dirty="0" err="1" smtClean="0"/>
              <a:t>résolution</a:t>
            </a:r>
            <a:r>
              <a:rPr lang="en-US" sz="1800" dirty="0" smtClean="0"/>
              <a:t> du </a:t>
            </a:r>
            <a:r>
              <a:rPr lang="en-US" sz="1800" dirty="0" err="1" smtClean="0"/>
              <a:t>problème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8" y="2556933"/>
            <a:ext cx="3188745" cy="1497155"/>
          </a:xfrm>
          <a:prstGeom prst="rect">
            <a:avLst/>
          </a:prstGeom>
        </p:spPr>
      </p:pic>
      <p:pic>
        <p:nvPicPr>
          <p:cNvPr id="7" name="Picture 6" descr="images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8" y="4893734"/>
            <a:ext cx="3318933" cy="1422400"/>
          </a:xfrm>
          <a:prstGeom prst="rect">
            <a:avLst/>
          </a:prstGeom>
        </p:spPr>
      </p:pic>
      <p:pic>
        <p:nvPicPr>
          <p:cNvPr id="8" name="Picture 7" descr="images-3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17" y="4881034"/>
            <a:ext cx="3391161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76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03238"/>
            <a:ext cx="7313613" cy="40560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1800" dirty="0" smtClean="0"/>
              <a:t>(3) Les associations entre les </a:t>
            </a:r>
            <a:r>
              <a:rPr lang="en-US" sz="1800" dirty="0" err="1" smtClean="0"/>
              <a:t>personnages</a:t>
            </a:r>
            <a:r>
              <a:rPr lang="en-US" sz="1800" dirty="0" smtClean="0"/>
              <a:t> </a:t>
            </a:r>
            <a:r>
              <a:rPr lang="en-US" sz="1800" dirty="0" err="1" smtClean="0"/>
              <a:t>évoluent</a:t>
            </a:r>
            <a:r>
              <a:rPr lang="en-US" sz="1800" dirty="0" smtClean="0"/>
              <a:t> au </a:t>
            </a:r>
            <a:r>
              <a:rPr lang="en-US" sz="1800" dirty="0" err="1" smtClean="0"/>
              <a:t>cours</a:t>
            </a:r>
            <a:r>
              <a:rPr lang="en-US" sz="1800" dirty="0" smtClean="0"/>
              <a:t> de </a:t>
            </a:r>
            <a:r>
              <a:rPr lang="en-US" sz="1800" dirty="0" err="1" smtClean="0"/>
              <a:t>l’histoire</a:t>
            </a:r>
            <a:r>
              <a:rPr lang="en-US" sz="1800" dirty="0" smtClean="0"/>
              <a:t>.</a:t>
            </a:r>
          </a:p>
          <a:p>
            <a:pPr>
              <a:buFont typeface="Arial"/>
              <a:buChar char="•"/>
            </a:pPr>
            <a:endParaRPr lang="en-US" sz="1800" dirty="0"/>
          </a:p>
          <a:p>
            <a:pPr>
              <a:buFont typeface="Arial"/>
              <a:buChar char="•"/>
            </a:pPr>
            <a:endParaRPr lang="en-US" sz="1800" dirty="0" smtClean="0"/>
          </a:p>
          <a:p>
            <a:pPr>
              <a:buFont typeface="Arial"/>
              <a:buChar char="•"/>
            </a:pPr>
            <a:endParaRPr lang="en-US" sz="1800" dirty="0"/>
          </a:p>
          <a:p>
            <a:pPr>
              <a:buFont typeface="Arial"/>
              <a:buChar char="•"/>
            </a:pPr>
            <a:r>
              <a:rPr lang="en-US" sz="1800" dirty="0" smtClean="0"/>
              <a:t>(4) Les </a:t>
            </a:r>
            <a:r>
              <a:rPr lang="en-US" sz="1800" dirty="0" err="1" smtClean="0"/>
              <a:t>masquent</a:t>
            </a:r>
            <a:r>
              <a:rPr lang="en-US" sz="1800" dirty="0" smtClean="0"/>
              <a:t> </a:t>
            </a:r>
            <a:r>
              <a:rPr lang="en-US" sz="1800" dirty="0" err="1" smtClean="0"/>
              <a:t>tombent</a:t>
            </a:r>
            <a:r>
              <a:rPr lang="en-US" sz="1800" dirty="0" smtClean="0"/>
              <a:t> et la nature </a:t>
            </a:r>
            <a:r>
              <a:rPr lang="en-US" sz="1800" dirty="0" err="1" smtClean="0"/>
              <a:t>violente</a:t>
            </a:r>
            <a:r>
              <a:rPr lang="en-US" sz="1800" dirty="0" smtClean="0"/>
              <a:t> des </a:t>
            </a:r>
            <a:r>
              <a:rPr lang="en-US" sz="1800" dirty="0" err="1" smtClean="0"/>
              <a:t>personnages</a:t>
            </a:r>
            <a:r>
              <a:rPr lang="en-US" sz="1800" dirty="0" smtClean="0"/>
              <a:t> </a:t>
            </a:r>
            <a:r>
              <a:rPr lang="en-US" sz="1800" dirty="0" err="1" smtClean="0"/>
              <a:t>apparaît</a:t>
            </a:r>
            <a:r>
              <a:rPr lang="en-US" sz="1800" dirty="0" smtClean="0"/>
              <a:t>.</a:t>
            </a:r>
          </a:p>
        </p:txBody>
      </p:sp>
      <p:pic>
        <p:nvPicPr>
          <p:cNvPr id="4" name="Picture 3" descr="images-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633" y="944309"/>
            <a:ext cx="3693044" cy="1481391"/>
          </a:xfrm>
          <a:prstGeom prst="rect">
            <a:avLst/>
          </a:prstGeom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884" y="904083"/>
            <a:ext cx="2694516" cy="1748055"/>
          </a:xfrm>
          <a:prstGeom prst="rect">
            <a:avLst/>
          </a:prstGeom>
        </p:spPr>
      </p:pic>
      <p:pic>
        <p:nvPicPr>
          <p:cNvPr id="6" name="Picture 5" descr="images-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3361343"/>
            <a:ext cx="3742267" cy="1644831"/>
          </a:xfrm>
          <a:prstGeom prst="rect">
            <a:avLst/>
          </a:prstGeom>
        </p:spPr>
      </p:pic>
      <p:pic>
        <p:nvPicPr>
          <p:cNvPr id="7" name="Picture 6" descr="images-3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77" y="3361343"/>
            <a:ext cx="3711055" cy="1610663"/>
          </a:xfrm>
          <a:prstGeom prst="rect">
            <a:avLst/>
          </a:prstGeom>
        </p:spPr>
      </p:pic>
      <p:pic>
        <p:nvPicPr>
          <p:cNvPr id="9" name="Picture 8" descr="images-1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32" y="5128836"/>
            <a:ext cx="2980267" cy="164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72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64671"/>
            <a:ext cx="7313613" cy="40560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1800" dirty="0" smtClean="0"/>
              <a:t>(4) Le chaos et </a:t>
            </a:r>
            <a:r>
              <a:rPr lang="en-US" sz="1800" dirty="0" err="1" smtClean="0"/>
              <a:t>l’incompréhension</a:t>
            </a:r>
            <a:r>
              <a:rPr lang="en-US" sz="1800" dirty="0" smtClean="0"/>
              <a:t> </a:t>
            </a:r>
            <a:r>
              <a:rPr lang="en-US" sz="1800" dirty="0" err="1" smtClean="0"/>
              <a:t>dominent</a:t>
            </a:r>
            <a:r>
              <a:rPr lang="en-US" sz="1800" dirty="0" smtClean="0"/>
              <a:t> les rapports entre les </a:t>
            </a:r>
            <a:r>
              <a:rPr lang="en-US" sz="1800" dirty="0" err="1" smtClean="0"/>
              <a:t>personnages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617045"/>
            <a:ext cx="3234267" cy="1898614"/>
          </a:xfrm>
          <a:prstGeom prst="rect">
            <a:avLst/>
          </a:prstGeom>
        </p:spPr>
      </p:pic>
      <p:pic>
        <p:nvPicPr>
          <p:cNvPr id="5" name="Picture 4" descr="images-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362" y="1529091"/>
            <a:ext cx="2914651" cy="2183175"/>
          </a:xfrm>
          <a:prstGeom prst="rect">
            <a:avLst/>
          </a:prstGeom>
        </p:spPr>
      </p:pic>
      <p:pic>
        <p:nvPicPr>
          <p:cNvPr id="6" name="Picture 5" descr="images-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534" y="3864666"/>
            <a:ext cx="3036479" cy="20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20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1472"/>
            <a:ext cx="7313613" cy="40560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1800" dirty="0" smtClean="0"/>
              <a:t>Le salon </a:t>
            </a:r>
            <a:r>
              <a:rPr lang="en-US" sz="1800" dirty="0" err="1" smtClean="0"/>
              <a:t>devient</a:t>
            </a:r>
            <a:r>
              <a:rPr lang="en-US" sz="1800" dirty="0" smtClean="0"/>
              <a:t> la scène de la </a:t>
            </a:r>
            <a:r>
              <a:rPr lang="en-US" sz="1800" dirty="0" err="1" smtClean="0"/>
              <a:t>comédie</a:t>
            </a:r>
            <a:r>
              <a:rPr lang="en-US" sz="1800" dirty="0" smtClean="0"/>
              <a:t> </a:t>
            </a:r>
            <a:r>
              <a:rPr lang="en-US" sz="1800" dirty="0" err="1" smtClean="0"/>
              <a:t>humaine</a:t>
            </a:r>
            <a:r>
              <a:rPr lang="en-US" sz="1800" dirty="0" smtClean="0"/>
              <a:t>. </a:t>
            </a:r>
            <a:endParaRPr lang="en-US" sz="1800" dirty="0"/>
          </a:p>
          <a:p>
            <a:pPr>
              <a:buFont typeface="Arial"/>
              <a:buChar char="•"/>
            </a:pPr>
            <a:r>
              <a:rPr lang="en-US" sz="1800" dirty="0" smtClean="0"/>
              <a:t>La </a:t>
            </a:r>
            <a:r>
              <a:rPr lang="en-US" sz="1800" dirty="0" err="1" smtClean="0"/>
              <a:t>mise</a:t>
            </a:r>
            <a:r>
              <a:rPr lang="en-US" sz="1800" dirty="0" smtClean="0"/>
              <a:t> en scène </a:t>
            </a:r>
            <a:r>
              <a:rPr lang="en-US" sz="1800" dirty="0" err="1" smtClean="0"/>
              <a:t>crée</a:t>
            </a:r>
            <a:r>
              <a:rPr lang="en-US" sz="1800" dirty="0" smtClean="0"/>
              <a:t> </a:t>
            </a:r>
            <a:r>
              <a:rPr lang="en-US" sz="1800" dirty="0" err="1" smtClean="0"/>
              <a:t>une</a:t>
            </a:r>
            <a:r>
              <a:rPr lang="en-US" sz="1800" dirty="0" smtClean="0"/>
              <a:t> tension entre </a:t>
            </a:r>
            <a:r>
              <a:rPr lang="en-US" sz="1800" dirty="0" err="1" smtClean="0"/>
              <a:t>l’intérieur</a:t>
            </a:r>
            <a:r>
              <a:rPr lang="en-US" sz="1800" dirty="0" smtClean="0"/>
              <a:t> et </a:t>
            </a:r>
            <a:r>
              <a:rPr lang="en-US" sz="1800" dirty="0" err="1" smtClean="0"/>
              <a:t>l’extérieur</a:t>
            </a:r>
            <a:r>
              <a:rPr lang="en-US" sz="1800" dirty="0" smtClean="0"/>
              <a:t> (cf. les </a:t>
            </a:r>
            <a:r>
              <a:rPr lang="en-US" sz="1800" dirty="0" err="1" smtClean="0"/>
              <a:t>nombreuses</a:t>
            </a:r>
            <a:r>
              <a:rPr lang="en-US" sz="1800" dirty="0" smtClean="0"/>
              <a:t> </a:t>
            </a:r>
            <a:r>
              <a:rPr lang="en-US" sz="1800" dirty="0" err="1" smtClean="0"/>
              <a:t>fenêtres</a:t>
            </a:r>
            <a:r>
              <a:rPr lang="en-US" sz="1800" dirty="0" smtClean="0"/>
              <a:t>) pour </a:t>
            </a:r>
            <a:r>
              <a:rPr lang="en-US" sz="1800" dirty="0" err="1" smtClean="0"/>
              <a:t>renforcer</a:t>
            </a:r>
            <a:r>
              <a:rPr lang="en-US" sz="1800" dirty="0" smtClean="0"/>
              <a:t> le sentiment </a:t>
            </a:r>
            <a:r>
              <a:rPr lang="en-US" sz="1800" dirty="0" err="1" smtClean="0"/>
              <a:t>d’emprisonnement</a:t>
            </a:r>
            <a:r>
              <a:rPr lang="en-US" sz="1800" dirty="0" smtClean="0"/>
              <a:t> des </a:t>
            </a:r>
            <a:r>
              <a:rPr lang="en-US" sz="1800" dirty="0" err="1" smtClean="0"/>
              <a:t>personnages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4" name="Picture 3" descr="carnagescreenlar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2314983"/>
            <a:ext cx="5892800" cy="345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75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02204"/>
            <a:ext cx="7313613" cy="40560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err="1" smtClean="0"/>
              <a:t>Voici</a:t>
            </a:r>
            <a:r>
              <a:rPr lang="en-US" sz="1800" dirty="0" smtClean="0"/>
              <a:t> 3 liens </a:t>
            </a:r>
            <a:r>
              <a:rPr lang="en-US" sz="1800" dirty="0" err="1" smtClean="0"/>
              <a:t>vers</a:t>
            </a:r>
            <a:r>
              <a:rPr lang="en-US" sz="1800" dirty="0" smtClean="0"/>
              <a:t> des </a:t>
            </a:r>
            <a:r>
              <a:rPr lang="en-US" sz="1800" dirty="0" err="1" smtClean="0"/>
              <a:t>extraits</a:t>
            </a:r>
            <a:r>
              <a:rPr lang="en-US" sz="1800" dirty="0" smtClean="0"/>
              <a:t> de </a:t>
            </a:r>
            <a:r>
              <a:rPr lang="en-US" sz="1800" dirty="0" err="1" smtClean="0"/>
              <a:t>certaines</a:t>
            </a:r>
            <a:r>
              <a:rPr lang="en-US" sz="1800" dirty="0" smtClean="0"/>
              <a:t> </a:t>
            </a:r>
            <a:r>
              <a:rPr lang="en-US" sz="1800" dirty="0" err="1" smtClean="0"/>
              <a:t>mises</a:t>
            </a:r>
            <a:r>
              <a:rPr lang="en-US" sz="1800" dirty="0" smtClean="0"/>
              <a:t> en scène de la pièce. </a:t>
            </a:r>
            <a:r>
              <a:rPr lang="en-US" sz="1800" dirty="0" err="1" smtClean="0"/>
              <a:t>Quelle</a:t>
            </a:r>
            <a:r>
              <a:rPr lang="en-US" sz="1800" dirty="0" smtClean="0"/>
              <a:t> </a:t>
            </a:r>
            <a:r>
              <a:rPr lang="en-US" sz="1800" dirty="0" err="1" smtClean="0"/>
              <a:t>mise</a:t>
            </a:r>
            <a:r>
              <a:rPr lang="en-US" sz="1800" dirty="0" smtClean="0"/>
              <a:t> en scène </a:t>
            </a:r>
            <a:r>
              <a:rPr lang="en-US" sz="1800" dirty="0" err="1" smtClean="0"/>
              <a:t>vous</a:t>
            </a:r>
            <a:r>
              <a:rPr lang="en-US" sz="1800" dirty="0" smtClean="0"/>
              <a:t> </a:t>
            </a:r>
            <a:r>
              <a:rPr lang="en-US" sz="1800" dirty="0" err="1" smtClean="0"/>
              <a:t>semble</a:t>
            </a:r>
            <a:r>
              <a:rPr lang="en-US" sz="1800" dirty="0" smtClean="0"/>
              <a:t> le </a:t>
            </a:r>
            <a:r>
              <a:rPr lang="en-US" sz="1800" dirty="0" err="1" smtClean="0"/>
              <a:t>mieux</a:t>
            </a:r>
            <a:r>
              <a:rPr lang="en-US" sz="1800" dirty="0" smtClean="0"/>
              <a:t> </a:t>
            </a:r>
            <a:r>
              <a:rPr lang="en-US" sz="1800" dirty="0" err="1" smtClean="0"/>
              <a:t>correspondre</a:t>
            </a:r>
            <a:r>
              <a:rPr lang="en-US" sz="1800" dirty="0" smtClean="0"/>
              <a:t> </a:t>
            </a:r>
            <a:r>
              <a:rPr lang="en-US" sz="1800" dirty="0" err="1" smtClean="0"/>
              <a:t>à</a:t>
            </a:r>
            <a:r>
              <a:rPr lang="en-US" sz="1800" dirty="0" smtClean="0"/>
              <a:t> </a:t>
            </a:r>
            <a:r>
              <a:rPr lang="en-US" sz="1800" dirty="0" err="1" smtClean="0"/>
              <a:t>l’atmosphère</a:t>
            </a:r>
            <a:r>
              <a:rPr lang="en-US" sz="1800" dirty="0" smtClean="0"/>
              <a:t> de la pièce? </a:t>
            </a:r>
            <a:r>
              <a:rPr lang="en-US" sz="1800" dirty="0" err="1" smtClean="0"/>
              <a:t>Pourquoi</a:t>
            </a:r>
            <a:r>
              <a:rPr lang="en-US" sz="1800" dirty="0" smtClean="0"/>
              <a:t>?</a:t>
            </a:r>
          </a:p>
          <a:p>
            <a:pPr marL="0" indent="0">
              <a:buNone/>
            </a:pPr>
            <a:r>
              <a:rPr lang="en-US" sz="1200" dirty="0">
                <a:hlinkClick r:id="rId2"/>
              </a:rPr>
              <a:t>http://www.youtube.com/watch?v=87FbOk21ky4&amp;feature=</a:t>
            </a:r>
            <a:r>
              <a:rPr lang="en-US" sz="1200" dirty="0" smtClean="0">
                <a:hlinkClick r:id="rId2"/>
              </a:rPr>
              <a:t>related</a:t>
            </a:r>
            <a:r>
              <a:rPr lang="en-US" sz="1200" dirty="0" smtClean="0"/>
              <a:t> (The Huntington Theatre Company)</a:t>
            </a:r>
          </a:p>
          <a:p>
            <a:pPr marL="0" indent="0">
              <a:buNone/>
            </a:pPr>
            <a:r>
              <a:rPr lang="en-US" sz="1200" dirty="0">
                <a:hlinkClick r:id="rId3"/>
              </a:rPr>
              <a:t>http://www.youtube.com/watch?v=wGLI05gTepk&amp;feature=</a:t>
            </a:r>
            <a:r>
              <a:rPr lang="en-US" sz="1200" dirty="0" smtClean="0">
                <a:hlinkClick r:id="rId3"/>
              </a:rPr>
              <a:t>related</a:t>
            </a:r>
            <a:r>
              <a:rPr lang="en-US" sz="1200" dirty="0" smtClean="0"/>
              <a:t> (The Centaur Theatre, Montreal)</a:t>
            </a:r>
          </a:p>
          <a:p>
            <a:pPr marL="0" indent="0">
              <a:buNone/>
            </a:pPr>
            <a:r>
              <a:rPr lang="en-US" sz="1200" dirty="0">
                <a:hlinkClick r:id="rId4"/>
              </a:rPr>
              <a:t>http://www.youtube.com/watch?v=</a:t>
            </a:r>
            <a:r>
              <a:rPr lang="en-US" sz="1200" dirty="0" smtClean="0">
                <a:hlinkClick r:id="rId4"/>
              </a:rPr>
              <a:t>2VAaJPa2mT4</a:t>
            </a:r>
            <a:r>
              <a:rPr lang="en-US" sz="1200" dirty="0" smtClean="0"/>
              <a:t> (Belfry Theatre, Victoria, Canada)</a:t>
            </a:r>
            <a:endParaRPr lang="en-US" sz="1200" dirty="0"/>
          </a:p>
        </p:txBody>
      </p:sp>
      <p:pic>
        <p:nvPicPr>
          <p:cNvPr id="4" name="Picture 3" descr="god-of-carnage-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67305"/>
            <a:ext cx="2125133" cy="1275080"/>
          </a:xfrm>
          <a:prstGeom prst="rect">
            <a:avLst/>
          </a:prstGeom>
        </p:spPr>
      </p:pic>
      <p:pic>
        <p:nvPicPr>
          <p:cNvPr id="5" name="Picture 4" descr="images-1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944352"/>
            <a:ext cx="1587500" cy="1282700"/>
          </a:xfrm>
          <a:prstGeom prst="rect">
            <a:avLst/>
          </a:prstGeom>
        </p:spPr>
      </p:pic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240" y="495618"/>
            <a:ext cx="956349" cy="1481667"/>
          </a:xfrm>
          <a:prstGeom prst="rect">
            <a:avLst/>
          </a:prstGeom>
        </p:spPr>
      </p:pic>
      <p:pic>
        <p:nvPicPr>
          <p:cNvPr id="7" name="Picture 6" descr="Carnage_Title_posters_artwork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617" y="1222905"/>
            <a:ext cx="1002734" cy="127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633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256</TotalTime>
  <Words>578</Words>
  <Application>Microsoft Macintosh PowerPoint</Application>
  <PresentationFormat>On-screen Show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Inkwell</vt:lpstr>
      <vt:lpstr>Analyses comparées de la pièce Le Dieu du carnage et de l’adaptation cinématographique Carnage (Roman Polanski, 2011)</vt:lpstr>
      <vt:lpstr>De l’écrit à l’écran: l’adaptation du texte théâtral</vt:lpstr>
      <vt:lpstr>Les personnages</vt:lpstr>
      <vt:lpstr>L’espace dramatique</vt:lpstr>
      <vt:lpstr>Comment la mise en scène traduit l’évolution des rapports entre les personnages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 violence</vt:lpstr>
      <vt:lpstr>L’importance du corps</vt:lpstr>
      <vt:lpstr>Importance du langage corporel qui traduit les différents états psychologiques des personnages</vt:lpstr>
      <vt:lpstr>PowerPoint Presentation</vt:lpstr>
      <vt:lpstr>L’adaptation et la question du genre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Analyses comparées de la pièce Le Dieu du carnage et de l’adaptation cinématographique Carnage (Roman Polanski, 2011)</dc:title>
  <dc:creator>Romain Chareyron</dc:creator>
  <cp:lastModifiedBy>Romain Chareyron</cp:lastModifiedBy>
  <cp:revision>19</cp:revision>
  <dcterms:created xsi:type="dcterms:W3CDTF">2012-10-30T19:54:05Z</dcterms:created>
  <dcterms:modified xsi:type="dcterms:W3CDTF">2013-05-28T16:25:38Z</dcterms:modified>
</cp:coreProperties>
</file>